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9" r:id="rId12"/>
    <p:sldId id="270" r:id="rId13"/>
    <p:sldId id="271" r:id="rId14"/>
    <p:sldId id="277" r:id="rId15"/>
    <p:sldId id="272" r:id="rId16"/>
    <p:sldId id="273" r:id="rId17"/>
    <p:sldId id="274" r:id="rId18"/>
    <p:sldId id="276" r:id="rId19"/>
    <p:sldId id="275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AE60F-305B-A584-FCB3-058261B63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EADF4-AD27-2262-BF9E-2DE4E1A16B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F32C0-A4F1-51E8-D116-21ACDD88C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F6894-34AA-E2AB-20CE-B9D23D455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D6758-7EF9-A159-E4C8-E01DA35E5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01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95953-B18E-4A45-B2F1-904CE5489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C8572E-DF80-2AEF-C257-78ED62D86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C23D7-9AF6-04EA-D666-3B2A2CAD9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FEBFD-589B-1EC9-A775-7B1E447D2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1DB6B-1BA3-7C4A-5B11-F8AEE420B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599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1CA784-B99A-0A19-8D68-6F7C70A2C6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44F4B1-7295-E4B2-0B8F-764406246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18BF0-68B2-0B1E-9922-8C17ABFCE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55436-AF60-555F-3C2A-47EE4C17F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DF163-56D0-50E0-8EBB-DD9E4103E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935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5334B-7E72-0232-BC9B-DA8FA50BB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66304-DF12-3E07-1FD6-C7FE881BC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CC3BA-C79F-57D3-4AC4-E0D49C366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A6535-345A-D0DA-98ED-C3817D72C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868F0-2CDE-E1B8-602D-3442247FF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542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C2F2-0D4F-9827-4B5F-8EBB48BF4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8CAB6-1DA1-B03D-4A11-DB8A16369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F4011-8E96-98C4-EC7E-3DFB92ED0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360B2-305E-0C8D-98C2-A05B40E38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CAC57-938D-BEF2-7B69-C0B7CB7B4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184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6FBD4-9672-B368-2B41-C920A1F87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28F1F-7E13-8344-A36B-15162BA393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D62318-87B4-F749-CD68-F8AB18C9D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01EFE-D853-1186-E9ED-C5E0FFDC8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1D5EE-191E-D9C2-6B72-DDB41CB9A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B8030-817F-D60C-C499-494B6C51A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603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6A235-78FD-C680-7FBF-9BD5BB64A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F16DC3-6733-EC34-D7D4-BADC90E8B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D3E942-C0C2-F1F2-B810-F8AD9AA9F1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7AC814-D691-FE9A-680F-F33AAE9309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D4A622-1B05-BDF8-F9C5-230E6D157A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5A368E-6D6E-5481-6CA2-60BF732A6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1CEC32-A157-FE52-7E01-CB6795527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8872E8-86E0-55B4-4EEF-24AF9EC85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51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B3CBB-6094-EE02-C0BF-352E5A206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50E7C3-EAD5-388C-7D06-8930C2043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AD0E7C-F200-B939-0A77-DC7D7E27F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BB549B-A792-B937-EEE1-C0370BEA4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54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3787-9DC1-C917-EDDC-0893EEA77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829AF5-D121-2AD0-1B95-75A514AC2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683BE-0265-CF9E-E065-172E99BCF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576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F8DBC-7711-A92B-4442-BFE0AA84C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F4C3D-C76F-5AE1-277E-1ECFAD62C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8D0C3B-2EC9-5FB0-A712-F37730D949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0E9AC-DE3B-B624-0778-1FBE63936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3FE718-ECB5-35B7-2268-BE7FDA4BA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63C0A-0FAC-BAC6-5813-A1A7F6AF8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422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226B3-3A7E-336C-5343-A7C1F12B1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40EFF1-1DAF-FEC0-7490-E6379C519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8CDFF1-6251-106F-57E0-977A96CA5E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7A98C-9CAF-B733-5151-C6F0A9ED1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F6F1E-9235-011D-8167-E88DCFB6F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117EA-7BE4-5C18-D4DB-D1A7E3383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50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A915D-2999-5732-10A4-11351A49D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286C7D-FAA5-5A35-2E01-713F946AF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51E1A-ED12-F774-E73E-7EB4D929D3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60D405-2372-4002-A7CB-339A0A827D8E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F07D3-D12B-3308-98C3-E36AC63E58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EE955-8BEB-CBBA-93A7-E4F959778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CDFDF9-FCF0-43EA-B7C7-6ECC38EC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59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13B00-83B1-6E28-EF35-88283269E6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Overview of Modeling Method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DC4FD2-CC67-A182-8C1C-60F96443D8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12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8785-18D5-5252-7E38-A4368F587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best models (2)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46B7CF-7F57-1CCA-4975-482F962B0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5359AD-9AEF-02B5-E1BE-A22A09274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12" y="1804988"/>
            <a:ext cx="1100137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797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8785-18D5-5252-7E38-A4368F587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best models (1)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5E65F9-A301-FF66-EAC9-46877ACA0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E8048C-C784-8687-DFA9-B75F18FDD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1276350"/>
            <a:ext cx="11077575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184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DDBEF-441C-EDEC-9C33-7DD824CDE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0418C-54B6-215A-AD9B-029095A08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EA7187-5340-2722-9C92-6AC214BC4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280" y="1825625"/>
            <a:ext cx="11068050" cy="422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7B7A0E-28E8-F727-A8E0-328672162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5190" y="1825625"/>
            <a:ext cx="1377340" cy="146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741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6634-D45A-B0B1-AC54-00933EF93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 Effort –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FD0FC-5D2D-FE3B-1398-0C5708B1C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798" y="1927782"/>
            <a:ext cx="10515600" cy="2455681"/>
          </a:xfrm>
        </p:spPr>
        <p:txBody>
          <a:bodyPr>
            <a:normAutofit/>
          </a:bodyPr>
          <a:lstStyle/>
          <a:p>
            <a:r>
              <a:rPr lang="en-US" dirty="0"/>
              <a:t>Two metrics </a:t>
            </a:r>
          </a:p>
          <a:p>
            <a:pPr lvl="1"/>
            <a:r>
              <a:rPr lang="en-US" dirty="0"/>
              <a:t>Overall classification accuracy. </a:t>
            </a:r>
          </a:p>
          <a:p>
            <a:pPr lvl="2"/>
            <a:r>
              <a:rPr lang="en-US" dirty="0"/>
              <a:t>Independent of the masks/end use of the models, how well did they capture forest</a:t>
            </a:r>
          </a:p>
          <a:p>
            <a:pPr lvl="1"/>
            <a:r>
              <a:rPr lang="en-US" dirty="0"/>
              <a:t>Error Propagation measure  </a:t>
            </a:r>
          </a:p>
          <a:p>
            <a:pPr lvl="2"/>
            <a:r>
              <a:rPr lang="en-US" dirty="0"/>
              <a:t>With masks applied how well do the models capture trees outside of forest. </a:t>
            </a:r>
          </a:p>
          <a:p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89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6634-D45A-B0B1-AC54-00933EF93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 Effort – traditional mask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FD0FC-5D2D-FE3B-1398-0C5708B1C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29201"/>
            <a:ext cx="10515600" cy="1147762"/>
          </a:xfrm>
        </p:spPr>
        <p:txBody>
          <a:bodyPr/>
          <a:lstStyle/>
          <a:p>
            <a:r>
              <a:rPr lang="en-US" dirty="0"/>
              <a:t>Creates some edge effects that are true to the data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86565BD-D01F-B699-D557-F8B34F8181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678"/>
          <a:stretch/>
        </p:blipFill>
        <p:spPr bwMode="auto">
          <a:xfrm>
            <a:off x="838200" y="1690688"/>
            <a:ext cx="4306478" cy="3338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52F20B9-4C95-0FC9-1420-D2177CA5C3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91"/>
          <a:stretch/>
        </p:blipFill>
        <p:spPr bwMode="auto">
          <a:xfrm>
            <a:off x="5222451" y="1690688"/>
            <a:ext cx="4048812" cy="3338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5379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6634-D45A-B0B1-AC54-00933EF93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 Effort – Expanded mask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FD0FC-5D2D-FE3B-1398-0C5708B1C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A61A29F-1766-7AA5-DC67-16AEFA0518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12"/>
          <a:stretch/>
        </p:blipFill>
        <p:spPr bwMode="auto">
          <a:xfrm>
            <a:off x="999241" y="1690688"/>
            <a:ext cx="7874524" cy="3338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60F5C4F-68E8-AC50-F24B-961986167D7C}"/>
              </a:ext>
            </a:extLst>
          </p:cNvPr>
          <p:cNvSpPr txBox="1">
            <a:spLocks/>
          </p:cNvSpPr>
          <p:nvPr/>
        </p:nvSpPr>
        <p:spPr>
          <a:xfrm>
            <a:off x="838200" y="5029201"/>
            <a:ext cx="10515600" cy="1147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Better reflects what you might see on the ground. </a:t>
            </a:r>
          </a:p>
        </p:txBody>
      </p:sp>
    </p:spTree>
    <p:extLst>
      <p:ext uri="{BB962C8B-B14F-4D97-AF65-F5344CB8AC3E}">
        <p14:creationId xmlns:p14="http://schemas.microsoft.com/office/powerpoint/2010/main" val="1767110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287D3-F168-D1DA-2C69-F532A4027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128" y="1040417"/>
            <a:ext cx="7240571" cy="729039"/>
          </a:xfrm>
        </p:spPr>
        <p:txBody>
          <a:bodyPr/>
          <a:lstStyle/>
          <a:p>
            <a:r>
              <a:rPr lang="en-US" dirty="0"/>
              <a:t>Traditional – 2.4% error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98AC993-F288-C13F-6D62-450ECD5B9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04938"/>
            <a:ext cx="1219200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48F525-C03B-20A6-AB3B-D2FFCB192D34}"/>
              </a:ext>
            </a:extLst>
          </p:cNvPr>
          <p:cNvSpPr txBox="1">
            <a:spLocks/>
          </p:cNvSpPr>
          <p:nvPr/>
        </p:nvSpPr>
        <p:spPr>
          <a:xfrm>
            <a:off x="4761322" y="1040416"/>
            <a:ext cx="7240571" cy="729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Connective – 13.3% error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113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DDFA24D-B9CE-DA0D-FC2B-0B9F32D718E6}"/>
              </a:ext>
            </a:extLst>
          </p:cNvPr>
          <p:cNvSpPr/>
          <p:nvPr/>
        </p:nvSpPr>
        <p:spPr>
          <a:xfrm>
            <a:off x="487053" y="505978"/>
            <a:ext cx="5590095" cy="42576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3854F2-4244-88B9-4252-05AD2C5AC23F}"/>
              </a:ext>
            </a:extLst>
          </p:cNvPr>
          <p:cNvSpPr/>
          <p:nvPr/>
        </p:nvSpPr>
        <p:spPr>
          <a:xfrm>
            <a:off x="468201" y="516189"/>
            <a:ext cx="2809187" cy="21365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True Positive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Predicted forest – Is forest </a:t>
            </a:r>
          </a:p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7234CF-F67A-CF30-AC26-0AD5BD352E5B}"/>
              </a:ext>
            </a:extLst>
          </p:cNvPr>
          <p:cNvSpPr/>
          <p:nvPr/>
        </p:nvSpPr>
        <p:spPr>
          <a:xfrm>
            <a:off x="422639" y="2662994"/>
            <a:ext cx="2809187" cy="21365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False Positive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Predicted forest – Is not forest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F9FD6-D8A6-A7DF-2642-6215616FD427}"/>
              </a:ext>
            </a:extLst>
          </p:cNvPr>
          <p:cNvSpPr/>
          <p:nvPr/>
        </p:nvSpPr>
        <p:spPr>
          <a:xfrm>
            <a:off x="3260105" y="2647428"/>
            <a:ext cx="2809187" cy="21365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True Negative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Predicted not forest – Is not forest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4F111D-9478-4260-F261-DF42177F27D7}"/>
              </a:ext>
            </a:extLst>
          </p:cNvPr>
          <p:cNvSpPr/>
          <p:nvPr/>
        </p:nvSpPr>
        <p:spPr>
          <a:xfrm>
            <a:off x="3296240" y="516189"/>
            <a:ext cx="2809187" cy="21365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False Negative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Predicted not forest – Is forest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D53D19-3F81-C60B-EC80-82878BCD3099}"/>
              </a:ext>
            </a:extLst>
          </p:cNvPr>
          <p:cNvSpPr txBox="1"/>
          <p:nvPr/>
        </p:nvSpPr>
        <p:spPr>
          <a:xfrm>
            <a:off x="7173796" y="1074656"/>
            <a:ext cx="474168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 Statement about the classification 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Commonly over predicts tree cover </a:t>
            </a:r>
          </a:p>
          <a:p>
            <a:pPr marL="285750" indent="-285750">
              <a:buFontTx/>
              <a:buChar char="-"/>
            </a:pPr>
            <a:r>
              <a:rPr lang="en-US" dirty="0"/>
              <a:t>Uncommon to under predict tree cover </a:t>
            </a:r>
          </a:p>
          <a:p>
            <a:pPr marL="285750" indent="-285750">
              <a:buFontTx/>
              <a:buChar char="-"/>
            </a:pPr>
            <a:r>
              <a:rPr lang="en-US" dirty="0"/>
              <a:t>Good at differentiating tree from not tree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High true positive rate </a:t>
            </a:r>
          </a:p>
          <a:p>
            <a:pPr marL="285750" indent="-285750">
              <a:buFontTx/>
              <a:buChar char="-"/>
            </a:pPr>
            <a:r>
              <a:rPr lang="en-US" dirty="0"/>
              <a:t>Very high true negative rate </a:t>
            </a:r>
          </a:p>
          <a:p>
            <a:pPr marL="285750" indent="-285750">
              <a:buFontTx/>
              <a:buChar char="-"/>
            </a:pPr>
            <a:r>
              <a:rPr lang="en-US" dirty="0"/>
              <a:t>Low false negative rate 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Moderate false positive rate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Because most of the area is not trees, the overall classification accuracy will be close to 100% 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0300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DDFA24D-B9CE-DA0D-FC2B-0B9F32D718E6}"/>
              </a:ext>
            </a:extLst>
          </p:cNvPr>
          <p:cNvSpPr/>
          <p:nvPr/>
        </p:nvSpPr>
        <p:spPr>
          <a:xfrm>
            <a:off x="487053" y="505978"/>
            <a:ext cx="5590095" cy="42576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3854F2-4244-88B9-4252-05AD2C5AC23F}"/>
              </a:ext>
            </a:extLst>
          </p:cNvPr>
          <p:cNvSpPr/>
          <p:nvPr/>
        </p:nvSpPr>
        <p:spPr>
          <a:xfrm>
            <a:off x="468201" y="516189"/>
            <a:ext cx="2809187" cy="21365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True Positive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Predicted forest – Is forest </a:t>
            </a:r>
          </a:p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7234CF-F67A-CF30-AC26-0AD5BD352E5B}"/>
              </a:ext>
            </a:extLst>
          </p:cNvPr>
          <p:cNvSpPr/>
          <p:nvPr/>
        </p:nvSpPr>
        <p:spPr>
          <a:xfrm>
            <a:off x="422639" y="2662994"/>
            <a:ext cx="2809187" cy="21365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False Positive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Predicted forest – Is not forest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F9FD6-D8A6-A7DF-2642-6215616FD427}"/>
              </a:ext>
            </a:extLst>
          </p:cNvPr>
          <p:cNvSpPr/>
          <p:nvPr/>
        </p:nvSpPr>
        <p:spPr>
          <a:xfrm>
            <a:off x="3260105" y="2647428"/>
            <a:ext cx="2809187" cy="21365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True Negative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Predicted not forest – Is not forest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4F111D-9478-4260-F261-DF42177F27D7}"/>
              </a:ext>
            </a:extLst>
          </p:cNvPr>
          <p:cNvSpPr/>
          <p:nvPr/>
        </p:nvSpPr>
        <p:spPr>
          <a:xfrm>
            <a:off x="3296240" y="516189"/>
            <a:ext cx="2809187" cy="21365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False Negative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Predicted not forest – Is forest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432C27-49B6-B5E1-545E-7428F8C4B09D}"/>
              </a:ext>
            </a:extLst>
          </p:cNvPr>
          <p:cNvSpPr/>
          <p:nvPr/>
        </p:nvSpPr>
        <p:spPr>
          <a:xfrm>
            <a:off x="6096000" y="516189"/>
            <a:ext cx="2809187" cy="21365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recall</a:t>
            </a:r>
          </a:p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TP / (TP + FN)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Out of all the actual forest, how much was correctly identified</a:t>
            </a:r>
            <a:endParaRPr lang="en-US" b="1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42DA79-02A5-969C-AAD9-0B503FDD25D8}"/>
              </a:ext>
            </a:extLst>
          </p:cNvPr>
          <p:cNvSpPr/>
          <p:nvPr/>
        </p:nvSpPr>
        <p:spPr>
          <a:xfrm>
            <a:off x="450918" y="4809799"/>
            <a:ext cx="2809187" cy="21365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precision</a:t>
            </a:r>
          </a:p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TP / (TP + FP)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Out of all the predicted forest area how much was actually forest</a:t>
            </a:r>
            <a:endParaRPr lang="en-US" b="1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4F1FD0-5A14-F87A-AC94-E7FA397351DF}"/>
              </a:ext>
            </a:extLst>
          </p:cNvPr>
          <p:cNvSpPr txBox="1"/>
          <p:nvPr/>
        </p:nvSpPr>
        <p:spPr>
          <a:xfrm>
            <a:off x="7041822" y="3082565"/>
            <a:ext cx="4213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reported Error </a:t>
            </a:r>
          </a:p>
          <a:p>
            <a:endParaRPr lang="en-US" dirty="0"/>
          </a:p>
          <a:p>
            <a:r>
              <a:rPr lang="en-US" dirty="0"/>
              <a:t>False Negative + False Positive /</a:t>
            </a:r>
          </a:p>
          <a:p>
            <a:r>
              <a:rPr lang="en-US" dirty="0"/>
              <a:t> Total Classified Area </a:t>
            </a:r>
          </a:p>
        </p:txBody>
      </p:sp>
    </p:spTree>
    <p:extLst>
      <p:ext uri="{BB962C8B-B14F-4D97-AF65-F5344CB8AC3E}">
        <p14:creationId xmlns:p14="http://schemas.microsoft.com/office/powerpoint/2010/main" val="113626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5BF6E-B753-531B-D2F1-35BA30DE3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best measures for the error </a:t>
            </a:r>
            <a:r>
              <a:rPr lang="en-US" dirty="0" err="1"/>
              <a:t>propegation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0D66E-9BE3-10B6-0718-C97EF747D8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190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F5B53-D267-90AC-D5C4-F228F6590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selection within grid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447AA-FC6B-9CBB-5F9B-EA719FF42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A3444B-9325-1F80-BB99-90CC260F7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087" y="1825625"/>
            <a:ext cx="58674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415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9E948-8684-53D1-C8D4-74578DEFD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over time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1A79B-8971-B60E-14A6-3356F8FE1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E3D0D8-2836-F488-E193-90921C168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815" y="1589955"/>
            <a:ext cx="6512797" cy="4667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975CCC-54E0-74E1-8957-68125B882C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51" r="15809"/>
          <a:stretch/>
        </p:blipFill>
        <p:spPr>
          <a:xfrm>
            <a:off x="233019" y="2585604"/>
            <a:ext cx="2177592" cy="28313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D99AA8-D3F6-011A-D547-4F8F4F37D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6123" y="1538537"/>
            <a:ext cx="6026870" cy="492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51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F5B53-D267-90AC-D5C4-F228F6590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 around the nearest 72 grids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447AA-FC6B-9CBB-5F9B-EA719FF42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A3444B-9325-1F80-BB99-90CC260F7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087" y="1825625"/>
            <a:ext cx="5867400" cy="30099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8640809-6A9B-C980-FAD7-A878378A40F1}"/>
              </a:ext>
            </a:extLst>
          </p:cNvPr>
          <p:cNvSpPr/>
          <p:nvPr/>
        </p:nvSpPr>
        <p:spPr>
          <a:xfrm>
            <a:off x="3319806" y="3226880"/>
            <a:ext cx="102124" cy="2021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2DE4C7-D051-EC26-19D9-E469BE492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2324" y="1825625"/>
            <a:ext cx="2914650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552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F5B53-D267-90AC-D5C4-F228F6590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model to the nearest 72 grids </a:t>
            </a:r>
            <a:br>
              <a:rPr lang="en-US" dirty="0"/>
            </a:br>
            <a:r>
              <a:rPr lang="en-US" dirty="0"/>
              <a:t>~10,000 sq miles or 12% of the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447AA-FC6B-9CBB-5F9B-EA719FF42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640809-6A9B-C980-FAD7-A878378A40F1}"/>
              </a:ext>
            </a:extLst>
          </p:cNvPr>
          <p:cNvSpPr/>
          <p:nvPr/>
        </p:nvSpPr>
        <p:spPr>
          <a:xfrm>
            <a:off x="3319806" y="3226880"/>
            <a:ext cx="102124" cy="2021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0CD4F0-C7AD-D567-3DB1-7E916B503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427" y="1949449"/>
            <a:ext cx="6248400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816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F5B53-D267-90AC-D5C4-F228F6590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selection within grid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447AA-FC6B-9CBB-5F9B-EA719FF42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E5E9B3-CB1D-1F3A-87D5-2699869EC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88" y="1515996"/>
            <a:ext cx="11029950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82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218C0-8AC6-6198-A0CE-56A9F468C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preforming models 2020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1D916-9E3A-E89B-885D-5E8B319EB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092980-C763-7971-514F-F554B6CE5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576" y="1577909"/>
            <a:ext cx="11115675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21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218C0-8AC6-6198-A0CE-56A9F468C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preforming models (5)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1D916-9E3A-E89B-885D-5E8B319EB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93F4CE-933A-3A39-ED27-F61F20AB3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1323975"/>
            <a:ext cx="11087100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41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8785-18D5-5252-7E38-A4368F587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best models (4)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2E6F15-A7EC-6336-F8D5-B135FE122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27360"/>
            <a:ext cx="10515600" cy="3947867"/>
          </a:xfrm>
        </p:spPr>
      </p:pic>
    </p:spTree>
    <p:extLst>
      <p:ext uri="{BB962C8B-B14F-4D97-AF65-F5344CB8AC3E}">
        <p14:creationId xmlns:p14="http://schemas.microsoft.com/office/powerpoint/2010/main" val="3217659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8785-18D5-5252-7E38-A4368F587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best models (3)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70971-66E6-C70D-092E-501462AED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7BA74F-869B-C2ED-AD21-7D0B5883B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5" y="1767681"/>
            <a:ext cx="1114425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131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1888</TotalTime>
  <Words>344</Words>
  <Application>Microsoft Office PowerPoint</Application>
  <PresentationFormat>Widescreen</PresentationFormat>
  <Paragraphs>78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Overview of Modeling Method</vt:lpstr>
      <vt:lpstr>Random selection within grid </vt:lpstr>
      <vt:lpstr>Gather around the nearest 72 grids  </vt:lpstr>
      <vt:lpstr>Apply model to the nearest 72 grids  ~10,000 sq miles or 12% of the state</vt:lpstr>
      <vt:lpstr>Random selection within grid </vt:lpstr>
      <vt:lpstr>Best preforming models 2020 </vt:lpstr>
      <vt:lpstr>Best preforming models (5)  </vt:lpstr>
      <vt:lpstr>Next best models (4) </vt:lpstr>
      <vt:lpstr>Next best models (3) </vt:lpstr>
      <vt:lpstr>Next best models (2) </vt:lpstr>
      <vt:lpstr>Next best models (1) </vt:lpstr>
      <vt:lpstr>Result</vt:lpstr>
      <vt:lpstr>Validation Effort – </vt:lpstr>
      <vt:lpstr>Validation Effort – traditional mask  </vt:lpstr>
      <vt:lpstr>Validation Effort – Expanded mask </vt:lpstr>
      <vt:lpstr>PowerPoint Presentation</vt:lpstr>
      <vt:lpstr>PowerPoint Presentation</vt:lpstr>
      <vt:lpstr>PowerPoint Presentation</vt:lpstr>
      <vt:lpstr>What is the best measures for the error propegation</vt:lpstr>
      <vt:lpstr>Change over time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 of Modeling Method</dc:title>
  <dc:creator>Carver,Dan</dc:creator>
  <cp:lastModifiedBy>Carver,Dan</cp:lastModifiedBy>
  <cp:revision>4</cp:revision>
  <dcterms:created xsi:type="dcterms:W3CDTF">2024-06-07T15:19:23Z</dcterms:created>
  <dcterms:modified xsi:type="dcterms:W3CDTF">2024-07-24T18:57:33Z</dcterms:modified>
</cp:coreProperties>
</file>

<file path=docProps/thumbnail.jpeg>
</file>